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</p:embeddedFont>
    <p:embeddedFont>
      <p:font typeface="Inconsolata Bold" pitchFamily="1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2B"/>
    <a:srgbClr val="23102A"/>
    <a:srgbClr val="2A1333"/>
    <a:srgbClr val="260026"/>
    <a:srgbClr val="360036"/>
    <a:srgbClr val="660066"/>
    <a:srgbClr val="CC3399"/>
    <a:srgbClr val="6E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79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90" y="551617"/>
            <a:ext cx="7927419" cy="651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en-US" sz="10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Agentic Business Profit Intelligence</a:t>
            </a:r>
            <a:endParaRPr lang="en-US" sz="10250" dirty="0"/>
          </a:p>
        </p:txBody>
      </p:sp>
      <p:sp>
        <p:nvSpPr>
          <p:cNvPr id="4" name="Text 1"/>
          <p:cNvSpPr/>
          <p:nvPr/>
        </p:nvSpPr>
        <p:spPr>
          <a:xfrm>
            <a:off x="608290" y="7330202"/>
            <a:ext cx="79274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AI-Powered Analytics for Smarter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39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3408998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Business Value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2241" y="4442579"/>
            <a:ext cx="6421160" cy="1295400"/>
          </a:xfrm>
          <a:prstGeom prst="roundRect">
            <a:avLst>
              <a:gd name="adj" fmla="val 41411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05721" y="4666059"/>
            <a:ext cx="27939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⚡</a:t>
            </a: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Save Time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721" y="5156954"/>
            <a:ext cx="59741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Weeks of analysis compressed into minutes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881" y="4442579"/>
            <a:ext cx="6421279" cy="1295400"/>
          </a:xfrm>
          <a:prstGeom prst="roundRect">
            <a:avLst>
              <a:gd name="adj" fmla="val 41411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650361" y="4666059"/>
            <a:ext cx="27939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💰</a:t>
            </a: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Reduce Costs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0361" y="5156954"/>
            <a:ext cx="597431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Less dependency on large data science teams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2241" y="5961459"/>
            <a:ext cx="6421160" cy="1652945"/>
          </a:xfrm>
          <a:prstGeom prst="roundRect">
            <a:avLst>
              <a:gd name="adj" fmla="val 3245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05721" y="6184940"/>
            <a:ext cx="27939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👥</a:t>
            </a: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Empower Teams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721" y="6675834"/>
            <a:ext cx="59741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users get answers directly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881" y="5961459"/>
            <a:ext cx="6421279" cy="1652945"/>
          </a:xfrm>
          <a:prstGeom prst="roundRect">
            <a:avLst>
              <a:gd name="adj" fmla="val 32454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650361" y="6184940"/>
            <a:ext cx="27939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📊</a:t>
            </a: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Better Decisions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0361" y="6675834"/>
            <a:ext cx="597431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choices backed by clear, interpretable recommendations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46CB71-A321-D6FE-1636-313706CABCC1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11906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Problem: Data Overload, Insight Famine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Businesses today are drowning in data but starving for insights. Extracting real value is slow, expensive, and requires specialized data scientists. Decision-makers need clear answers, not complex spreadsheets.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Weeks to extract insights from raw data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Cost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Requires dedicated data science teams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Reports too technical for stakeholders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9F59C-5F87-3E13-26CD-DC91D8443A8E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Our Solution: Automated BI Agent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232517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One-click intelligence. Upload data, run AI analysis, get strategic insights in minutes. We've automated the entire analytics workflow, making data science accessible to everyone.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3636288"/>
            <a:ext cx="1106448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02168" y="385750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Upload Data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02" y="4963954"/>
            <a:ext cx="1106448" cy="1327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2168" y="518517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Run AI Analysis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6291620"/>
            <a:ext cx="1106448" cy="13276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02168" y="65128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Get Insights</a:t>
            </a:r>
            <a:endParaRPr lang="en-US" sz="2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206"/>
            <a:ext cx="4611529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24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4753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899041" y="183380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90675" y="16597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Simple UI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590675" y="2058591"/>
            <a:ext cx="1237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CSV, no setup required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5557" y="27453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8417" y="27682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899041" y="31267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90675" y="29526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 Profiling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590675" y="3351490"/>
            <a:ext cx="1237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 data quality and correlation reports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45557" y="40382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8417" y="40611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433550"/>
          </a:solidFill>
          <a:ln/>
        </p:spPr>
      </p:sp>
      <p:sp>
        <p:nvSpPr>
          <p:cNvPr id="15" name="Text 13"/>
          <p:cNvSpPr/>
          <p:nvPr/>
        </p:nvSpPr>
        <p:spPr>
          <a:xfrm>
            <a:off x="899041" y="44196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90675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Predictive Modeling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90675" y="4644390"/>
            <a:ext cx="1237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finds hidden drivers of profit and sales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45557" y="5331143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8417" y="53540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433550"/>
          </a:solidFill>
          <a:ln/>
        </p:spPr>
      </p:sp>
      <p:sp>
        <p:nvSpPr>
          <p:cNvPr id="20" name="Text 18"/>
          <p:cNvSpPr/>
          <p:nvPr/>
        </p:nvSpPr>
        <p:spPr>
          <a:xfrm>
            <a:off x="899041" y="57125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90675" y="55384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Agentic Insights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90675" y="5937290"/>
            <a:ext cx="1237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LLM explains findings in plain English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45557" y="6624042"/>
            <a:ext cx="13339286" cy="1108472"/>
          </a:xfrm>
          <a:prstGeom prst="roundRect">
            <a:avLst>
              <a:gd name="adj" fmla="val 2496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8417" y="66469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433550"/>
          </a:solidFill>
          <a:ln/>
        </p:spPr>
      </p:sp>
      <p:sp>
        <p:nvSpPr>
          <p:cNvPr id="25" name="Text 23"/>
          <p:cNvSpPr/>
          <p:nvPr/>
        </p:nvSpPr>
        <p:spPr>
          <a:xfrm>
            <a:off x="899041" y="700539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90675" y="68313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One-Click Reports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590675" y="7230189"/>
            <a:ext cx="1237130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Professional PDF ready to share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FB78D1-7D9A-EC4C-A1A3-8F899D80688E}"/>
              </a:ext>
            </a:extLst>
          </p:cNvPr>
          <p:cNvSpPr/>
          <p:nvPr/>
        </p:nvSpPr>
        <p:spPr>
          <a:xfrm>
            <a:off x="12801600" y="7758260"/>
            <a:ext cx="1734532" cy="373113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Streamlit dashboard—clean, fast, intuitive.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7909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3192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Prefect workflow engine orchestrates the entire pipeline reliably.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8552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Core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43835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Scikit-learn builds models. LangChain generates insights.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C60A3-705D-EBDC-EDC4-C94E4F8473FC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034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UI: Streamlit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542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user experience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76034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Pipeline: Prefect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542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Reliable workflow management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2019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ML: Scikit-learn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82703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Powerful predictive models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20195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336613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AI: LangChain + OpenAI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82703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insight generation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64356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Data: Pandas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6864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data handling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64356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78222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Viz: Matplotlib, Seaborn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68641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Professional visualizations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A2D7D0-DABD-68A6-A720-9D02205BDAB4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7145655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How It Works: Five Simple Steps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8" y="1452563"/>
            <a:ext cx="55316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Upload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CSV file ready to analyze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2743319"/>
            <a:ext cx="55316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9493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Profile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health report generated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4034076"/>
            <a:ext cx="55316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6075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Analyze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pipeline runs automatically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03" y="5324832"/>
            <a:ext cx="55316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Review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performance and insights displayed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6615589"/>
            <a:ext cx="55316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Download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Professional PDF report ready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9E57F6-4DD8-DBF9-DF69-30A2DFD8B3E3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4329827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Agentic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5422603" y="1092419"/>
            <a:ext cx="3127507" cy="318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Our Agentic Approach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152060" y="1578547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bridges the gap. Analyzes findings and translates them into concrete business recommendations.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433A10-2BE7-A497-8DFC-B43D46BCD2B5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217524-E6FA-15A2-32D9-C7919111DD94}"/>
              </a:ext>
            </a:extLst>
          </p:cNvPr>
          <p:cNvSpPr/>
          <p:nvPr/>
        </p:nvSpPr>
        <p:spPr>
          <a:xfrm>
            <a:off x="1222638" y="2741588"/>
            <a:ext cx="3391154" cy="2433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59383-2BF9-3202-5BDF-877F72A5BE0C}"/>
              </a:ext>
            </a:extLst>
          </p:cNvPr>
          <p:cNvSpPr/>
          <p:nvPr/>
        </p:nvSpPr>
        <p:spPr>
          <a:xfrm>
            <a:off x="9500034" y="2652676"/>
            <a:ext cx="3584369" cy="25226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FD0C39-2023-004D-9C2C-9C633DC58FC0}"/>
              </a:ext>
            </a:extLst>
          </p:cNvPr>
          <p:cNvSpPr/>
          <p:nvPr/>
        </p:nvSpPr>
        <p:spPr>
          <a:xfrm>
            <a:off x="1222638" y="5474653"/>
            <a:ext cx="3391154" cy="2321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E43D81-1C2E-A212-1DF3-CCFD15AA7B0A}"/>
              </a:ext>
            </a:extLst>
          </p:cNvPr>
          <p:cNvSpPr/>
          <p:nvPr/>
        </p:nvSpPr>
        <p:spPr>
          <a:xfrm>
            <a:off x="9500035" y="5474653"/>
            <a:ext cx="3584368" cy="2321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AA6A7-F53B-343B-650A-59B37729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27" t="3076" r="31254"/>
          <a:stretch>
            <a:fillRect/>
          </a:stretch>
        </p:blipFill>
        <p:spPr>
          <a:xfrm>
            <a:off x="1222638" y="2741587"/>
            <a:ext cx="3391154" cy="2433727"/>
          </a:xfrm>
          <a:prstGeom prst="rect">
            <a:avLst/>
          </a:prstGeom>
        </p:spPr>
      </p:pic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31E2748-04F5-5C93-594E-1F341F43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035" y="2652676"/>
            <a:ext cx="3630068" cy="2522638"/>
          </a:xfrm>
          <a:prstGeom prst="rect">
            <a:avLst/>
          </a:prstGeom>
        </p:spPr>
      </p:pic>
      <p:pic>
        <p:nvPicPr>
          <p:cNvPr id="28" name="Picture 27" descr="A screenshot of a graph&#10;&#10;AI-generated content may be incorrect.">
            <a:extLst>
              <a:ext uri="{FF2B5EF4-FFF2-40B4-BE49-F238E27FC236}">
                <a16:creationId xmlns:a16="http://schemas.microsoft.com/office/drawing/2014/main" id="{6F006921-85FA-FDFC-6E9E-B934405E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452" y="5474653"/>
            <a:ext cx="3438340" cy="2321917"/>
          </a:xfrm>
          <a:prstGeom prst="rect">
            <a:avLst/>
          </a:prstGeom>
        </p:spPr>
      </p:pic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1E9BC83A-74E5-5B06-0967-D77ED9017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034" y="5474653"/>
            <a:ext cx="3584367" cy="2321917"/>
          </a:xfrm>
          <a:prstGeom prst="rect">
            <a:avLst/>
          </a:prstGeom>
        </p:spPr>
      </p:pic>
      <p:pic>
        <p:nvPicPr>
          <p:cNvPr id="32" name="Picture 31" descr="Close-up of a person wearing glasses&#10;&#10;AI-generated content may be incorrect.">
            <a:extLst>
              <a:ext uri="{FF2B5EF4-FFF2-40B4-BE49-F238E27FC236}">
                <a16:creationId xmlns:a16="http://schemas.microsoft.com/office/drawing/2014/main" id="{9FADB1A4-EE33-BEB7-3B7A-3BB8833FE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672" y="4226835"/>
            <a:ext cx="2845438" cy="18969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9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123" y="2611160"/>
            <a:ext cx="5776793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Sample Output: Real Results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9123" y="3488293"/>
            <a:ext cx="13432155" cy="564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0.85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45304" y="4266962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Accuracy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9123" y="4637008"/>
            <a:ext cx="13432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R² score measuring prediction quality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9123" y="5167551"/>
            <a:ext cx="256746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Influencing Features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99123" y="5691664"/>
            <a:ext cx="13432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Marketing Spend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9123" y="6025396"/>
            <a:ext cx="13432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Satisfaction Score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9123" y="6359128"/>
            <a:ext cx="13432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855821" y="7018020"/>
            <a:ext cx="13175456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"Marketing Spend has the strongest positive impact on profit. For every dollar increase, expect significant return. Customer satisfaction is the second most critical factor..."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99123" y="6825496"/>
            <a:ext cx="22860" cy="932736"/>
          </a:xfrm>
          <a:prstGeom prst="rect">
            <a:avLst/>
          </a:prstGeom>
          <a:solidFill>
            <a:srgbClr val="F94CAF"/>
          </a:solidFill>
          <a:ln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C0CAD-347C-86F2-60B8-E6FE087B5E4F}"/>
              </a:ext>
            </a:extLst>
          </p:cNvPr>
          <p:cNvSpPr/>
          <p:nvPr/>
        </p:nvSpPr>
        <p:spPr>
          <a:xfrm>
            <a:off x="12801600" y="7692272"/>
            <a:ext cx="1734532" cy="471340"/>
          </a:xfrm>
          <a:prstGeom prst="rect">
            <a:avLst/>
          </a:prstGeom>
          <a:solidFill>
            <a:srgbClr val="24162B"/>
          </a:solidFill>
          <a:ln>
            <a:solidFill>
              <a:srgbClr val="2416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395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Sans</vt:lpstr>
      <vt:lpstr>Arial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 Hussain</dc:creator>
  <cp:lastModifiedBy>Ahmed Hussain</cp:lastModifiedBy>
  <cp:revision>2</cp:revision>
  <dcterms:created xsi:type="dcterms:W3CDTF">2025-10-21T15:22:41Z</dcterms:created>
  <dcterms:modified xsi:type="dcterms:W3CDTF">2025-10-21T16:02:22Z</dcterms:modified>
</cp:coreProperties>
</file>